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75" r:id="rId8"/>
    <p:sldId id="261" r:id="rId9"/>
    <p:sldId id="263" r:id="rId10"/>
    <p:sldId id="264" r:id="rId11"/>
    <p:sldId id="269" r:id="rId12"/>
    <p:sldId id="277" r:id="rId13"/>
    <p:sldId id="278" r:id="rId14"/>
    <p:sldId id="279" r:id="rId15"/>
    <p:sldId id="280" r:id="rId16"/>
    <p:sldId id="266" r:id="rId17"/>
    <p:sldId id="276" r:id="rId18"/>
    <p:sldId id="270" r:id="rId19"/>
    <p:sldId id="26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International Student FTES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Sheet1!$G$7</c:f>
              <c:strCache>
                <c:ptCount val="1"/>
                <c:pt idx="0">
                  <c:v>Central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Sheet1!$F$8:$F$13</c:f>
              <c:strCache>
                <c:ptCount val="6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Sheet1!$G$8:$G$13</c:f>
              <c:numCache>
                <c:formatCode>General</c:formatCode>
                <c:ptCount val="6"/>
                <c:pt idx="0">
                  <c:v>989.48</c:v>
                </c:pt>
                <c:pt idx="1">
                  <c:v>1139.9100000000001</c:v>
                </c:pt>
                <c:pt idx="2">
                  <c:v>1436.82</c:v>
                </c:pt>
                <c:pt idx="3">
                  <c:v>1667.3</c:v>
                </c:pt>
                <c:pt idx="4">
                  <c:v>1695.31</c:v>
                </c:pt>
                <c:pt idx="5">
                  <c:v>1413.11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243-49F5-BB57-355CCD12BB9A}"/>
            </c:ext>
          </c:extLst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North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Sheet1!$F$8:$F$13</c:f>
              <c:strCache>
                <c:ptCount val="6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Sheet1!$H$8:$H$13</c:f>
              <c:numCache>
                <c:formatCode>General</c:formatCode>
                <c:ptCount val="6"/>
                <c:pt idx="0">
                  <c:v>538.99</c:v>
                </c:pt>
                <c:pt idx="1">
                  <c:v>618.27</c:v>
                </c:pt>
                <c:pt idx="2">
                  <c:v>752.03</c:v>
                </c:pt>
                <c:pt idx="3">
                  <c:v>822.86</c:v>
                </c:pt>
                <c:pt idx="4">
                  <c:v>808.55</c:v>
                </c:pt>
                <c:pt idx="5">
                  <c:v>742.01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243-49F5-BB57-355CCD12BB9A}"/>
            </c:ext>
          </c:extLst>
        </c:ser>
        <c:ser>
          <c:idx val="2"/>
          <c:order val="2"/>
          <c:tx>
            <c:strRef>
              <c:f>Sheet1!$I$7</c:f>
              <c:strCache>
                <c:ptCount val="1"/>
                <c:pt idx="0">
                  <c:v>South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Sheet1!$F$8:$F$13</c:f>
              <c:strCache>
                <c:ptCount val="6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Sheet1!$I$8:$I$13</c:f>
              <c:numCache>
                <c:formatCode>General</c:formatCode>
                <c:ptCount val="6"/>
                <c:pt idx="0">
                  <c:v>261.17</c:v>
                </c:pt>
                <c:pt idx="1">
                  <c:v>277.13</c:v>
                </c:pt>
                <c:pt idx="2">
                  <c:v>304.39</c:v>
                </c:pt>
                <c:pt idx="3">
                  <c:v>347.85</c:v>
                </c:pt>
                <c:pt idx="4">
                  <c:v>502.55</c:v>
                </c:pt>
                <c:pt idx="5">
                  <c:v>553.35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243-49F5-BB57-355CCD12BB9A}"/>
            </c:ext>
          </c:extLst>
        </c:ser>
        <c:ser>
          <c:idx val="3"/>
          <c:order val="3"/>
          <c:tx>
            <c:strRef>
              <c:f>Sheet1!$J$7</c:f>
              <c:strCache>
                <c:ptCount val="1"/>
                <c:pt idx="0">
                  <c:v>Grand 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Sheet1!$F$8:$F$13</c:f>
              <c:strCache>
                <c:ptCount val="6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  <c:pt idx="3">
                  <c:v>2013-14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Sheet1!$J$8:$J$13</c:f>
              <c:numCache>
                <c:formatCode>General</c:formatCode>
                <c:ptCount val="6"/>
                <c:pt idx="0">
                  <c:v>1789.65</c:v>
                </c:pt>
                <c:pt idx="1">
                  <c:v>2035.31</c:v>
                </c:pt>
                <c:pt idx="2">
                  <c:v>2493.2399999999998</c:v>
                </c:pt>
                <c:pt idx="3">
                  <c:v>2838.01</c:v>
                </c:pt>
                <c:pt idx="4">
                  <c:v>3006.41</c:v>
                </c:pt>
                <c:pt idx="5">
                  <c:v>2708.47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243-49F5-BB57-355CCD12B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2917536"/>
        <c:axId val="252918096"/>
      </c:lineChart>
      <c:catAx>
        <c:axId val="2529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918096"/>
        <c:crosses val="autoZero"/>
        <c:auto val="1"/>
        <c:lblAlgn val="ctr"/>
        <c:lblOffset val="100"/>
        <c:noMultiLvlLbl val="0"/>
      </c:catAx>
      <c:valAx>
        <c:axId val="25291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291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2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426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75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3313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8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5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7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7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5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4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8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B7C4-19A4-4807-B85C-B6E988148E3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4509AD-3A28-4965-8441-3F112D805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735" y="949369"/>
            <a:ext cx="9144000" cy="2387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Seattle Colleges Budget Planning Fiscal Year 2017-18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735" y="4047271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Shouan Pan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Chancellor</a:t>
            </a:r>
          </a:p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Kurt Buttleman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Vice Chancellor for Finance &amp; Information Technology</a:t>
            </a:r>
          </a:p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Sheila Edwards-Lange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President – Seattle Central / SVI</a:t>
            </a:r>
          </a:p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Warren Brown,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President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North Seattle</a:t>
            </a:r>
          </a:p>
          <a:p>
            <a:pPr algn="l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Gary Oertli,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President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South Seattle 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735" y="5951627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94" y="131158"/>
            <a:ext cx="5174826" cy="7097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Seattle Central /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SVI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778" y="5815965"/>
            <a:ext cx="1807210" cy="6762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93" y="840907"/>
            <a:ext cx="10235081" cy="6188526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What changes have been made or are being considered?</a:t>
            </a:r>
          </a:p>
          <a:p>
            <a:pPr marL="0" indent="0">
              <a:spcBef>
                <a:spcPts val="0"/>
              </a:spcBef>
              <a:buNone/>
            </a:pPr>
            <a:endParaRPr lang="en-US" sz="900" b="1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900" b="1" dirty="0" smtClean="0">
                <a:solidFill>
                  <a:srgbClr val="2F5597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9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9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Programs </a:t>
            </a:r>
            <a:endParaRPr lang="en-US" sz="19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1100" dirty="0" smtClean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</a:t>
            </a:r>
            <a:endParaRPr lang="en-US" sz="19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starts</a:t>
            </a:r>
            <a:endParaRPr lang="en-US" sz="19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7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in Nursing – 30 </a:t>
            </a:r>
            <a:r>
              <a:rPr lang="en-US" sz="17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FTE</a:t>
            </a:r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7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</a:t>
            </a:r>
            <a:r>
              <a:rPr lang="en-US" sz="17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Photography – 25 FTE  </a:t>
            </a:r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r>
              <a:rPr lang="en-US" sz="1900" dirty="0" smtClean="0">
                <a:solidFill>
                  <a:srgbClr val="2F5597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9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8138" lvl="1" indent="-3381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9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Staffing </a:t>
            </a:r>
            <a:r>
              <a:rPr lang="en-US" sz="1900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or reorganizations</a:t>
            </a:r>
            <a:endParaRPr lang="en-US" sz="19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"/>
            </a:pPr>
            <a:endParaRPr lang="en-US" sz="1100" dirty="0" smtClean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"/>
            </a:pPr>
            <a:r>
              <a:rPr lang="en-US" sz="19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Eliminate </a:t>
            </a: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Dean of BITCA position,  $100,000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"/>
            </a:pP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Eliminate the Assistant Dean of Work Force position,  $85,000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"/>
            </a:pP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Eliminate Dean of Extended Learning </a:t>
            </a:r>
            <a:r>
              <a:rPr lang="en-US" sz="19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position,  </a:t>
            </a: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$100,000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"/>
            </a:pP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part time faculty </a:t>
            </a:r>
            <a:r>
              <a:rPr lang="en-US" sz="1900" dirty="0" smtClean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spending,  </a:t>
            </a:r>
            <a:r>
              <a:rPr lang="en-US" sz="19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$300,000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indent="0">
              <a:spcBef>
                <a:spcPts val="0"/>
              </a:spcBef>
              <a:buNone/>
            </a:pP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8138" lvl="1" indent="-338138">
              <a:spcBef>
                <a:spcPts val="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900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Revenue </a:t>
            </a:r>
            <a:r>
              <a:rPr lang="en-US" sz="19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shifts</a:t>
            </a:r>
            <a:endParaRPr lang="en-US" sz="1100" dirty="0" smtClean="0">
              <a:solidFill>
                <a:srgbClr val="2F5597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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budget to the divisions compared to the </a:t>
            </a: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17-18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are as follows: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President’s Office – $194,000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 – $2,150,000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Services - $652,000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Services – $194,000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parking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rental income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$</a:t>
            </a: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170,000</a:t>
            </a:r>
          </a:p>
          <a:p>
            <a:pPr marL="974725" lvl="2" indent="-2333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 operating expenses - $500,000+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sz="1900" dirty="0">
                <a:solidFill>
                  <a:srgbClr val="2F5597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8138" lvl="1" indent="-3381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9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 / practice changes</a:t>
            </a:r>
            <a:r>
              <a:rPr lang="en-US" sz="1900" dirty="0" smtClean="0">
                <a:solidFill>
                  <a:srgbClr val="2F5597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900" strike="sngStrik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"/>
            </a:pPr>
            <a:endParaRPr lang="en-US" sz="1100" dirty="0" smtClean="0">
              <a:solidFill>
                <a:srgbClr val="2F5597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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include an increase in the average class size of .35 FTE </a:t>
            </a:r>
            <a:endParaRPr lang="en-US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"/>
            </a:pPr>
            <a:r>
              <a:rPr lang="en-US" sz="19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9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services model with SVI that consolidates supervision for admin services and student services at SCC, and shifts some fundamental duties to SCC </a:t>
            </a:r>
            <a:endParaRPr lang="en-US" sz="1900" strike="sngStrik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173" y="261553"/>
            <a:ext cx="5174826" cy="7097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Seattle Central /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SVI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903" y="5768748"/>
            <a:ext cx="1807210" cy="6762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173" y="971302"/>
            <a:ext cx="9271049" cy="588669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How are you leveraging limited resources to improve student success? </a:t>
            </a:r>
            <a:endParaRPr lang="en-US" sz="20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7338" lvl="1" indent="-287338"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en-US" sz="900" dirty="0" smtClean="0">
              <a:solidFill>
                <a:srgbClr val="2F559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Telephone campaign to call students to boost retention </a:t>
            </a: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Embedded advising </a:t>
            </a: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Increased collaboration between student services and instruction</a:t>
            </a: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More partnering with external partners (i.e., Goodwill, </a:t>
            </a:r>
            <a:r>
              <a:rPr lang="en-US" sz="18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Americorps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Targeted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outreach to specific populations</a:t>
            </a:r>
          </a:p>
          <a:p>
            <a:pPr marL="687388" lvl="2" indent="-287338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Consolidation and relocation of the Women’s Center, Veterans Center, etc. </a:t>
            </a:r>
          </a:p>
          <a:p>
            <a:pPr marL="400050" lvl="2" indent="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en-US" sz="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does your internal process look like? </a:t>
            </a:r>
            <a:endParaRPr lang="en-US" sz="20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en-US" sz="900" dirty="0" smtClean="0">
              <a:solidFill>
                <a:srgbClr val="2F559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8975" lvl="1" indent="-28892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College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Council’s Budget Committee developed principles for budget reductions. 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These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recommendations are 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considered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by President’s Cabinet, the executive leadership 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team, and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Deans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88975" lvl="1" indent="-28892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"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The VP’s use these principles to guide their decision about how to reach their </a:t>
            </a:r>
            <a:r>
              <a:rPr lang="en-US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divisions’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targets for balancing the budget. </a:t>
            </a:r>
            <a:endParaRPr lang="en-US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Clr>
                <a:schemeClr val="accent2">
                  <a:lumMod val="75000"/>
                </a:schemeClr>
              </a:buClr>
              <a:buNone/>
            </a:pPr>
            <a:endParaRPr lang="en-US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04" y="464422"/>
            <a:ext cx="3027974" cy="75802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North Seattle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967" y="5703224"/>
            <a:ext cx="1807210" cy="6762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27404" y="1062118"/>
            <a:ext cx="10126639" cy="579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What changes have been made or are being considered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?</a:t>
            </a:r>
          </a:p>
          <a:p>
            <a:endParaRPr lang="en-US" sz="800" b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344488" indent="-344488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Programs</a:t>
            </a: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Theatre Department will close effective end of Spring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Qtr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2017</a:t>
            </a: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Instructional Program Viability process is ongoing.</a:t>
            </a: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a new instructional master plan is occurring.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5613">
              <a:lnSpc>
                <a:spcPct val="107000"/>
              </a:lnSpc>
              <a:buSzPct val="80000"/>
            </a:pPr>
            <a:endParaRPr lang="en-US" sz="14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Staffing/Organizational Structure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$1.75 Million Permanent Cuts Implemented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>
              <a:lnSpc>
                <a:spcPct val="107000"/>
              </a:lnSpc>
              <a:buSzPct val="80000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President’s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- $27,717 Permanent Cut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225425">
              <a:lnSpc>
                <a:spcPct val="107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Nonstudent Hourly Personnel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Goods &amp; </a:t>
            </a:r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Svcs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</a:p>
          <a:p>
            <a:pPr marL="344488" indent="-344488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US" b="1" u="sng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indent="-344488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Instruction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$345,748 Permanent Cut</a:t>
            </a: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Dean Health &amp; Human </a:t>
            </a:r>
            <a:r>
              <a:rPr lang="en-US" sz="1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Svcs</a:t>
            </a:r>
            <a:endParaRPr lang="en-US" sz="15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 Administrative Assistant, Workforce </a:t>
            </a:r>
          </a:p>
          <a:p>
            <a:pPr marL="569913" indent="-225425">
              <a:lnSpc>
                <a:spcPct val="107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 Classroom Support Technician, E-learning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indent="-225425">
              <a:lnSpc>
                <a:spcPct val="107000"/>
              </a:lnSpc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</a:t>
            </a:r>
            <a:r>
              <a:rPr lang="en-US" sz="15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</a:t>
            </a: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Dean Teaching &amp; Learning</a:t>
            </a:r>
          </a:p>
          <a:p>
            <a:pPr marL="569913" indent="-225425">
              <a:lnSpc>
                <a:spcPct val="107000"/>
              </a:lnSpc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</a:t>
            </a:r>
            <a:r>
              <a:rPr lang="en-US" sz="15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</a:t>
            </a: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Dean E-Learning</a:t>
            </a:r>
          </a:p>
          <a:p>
            <a:pPr marL="569913" indent="-225425">
              <a:lnSpc>
                <a:spcPct val="107000"/>
              </a:lnSpc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Director Strategic </a:t>
            </a:r>
            <a:r>
              <a:rPr lang="en-US" sz="1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Initiatives</a:t>
            </a:r>
            <a:endParaRPr lang="en-US" sz="1500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indent="-225425">
              <a:lnSpc>
                <a:spcPct val="107000"/>
              </a:lnSpc>
              <a:spcAft>
                <a:spcPts val="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Admin Assistant 4</a:t>
            </a:r>
          </a:p>
          <a:p>
            <a:pPr marL="569913" indent="-225425">
              <a:lnSpc>
                <a:spcPct val="107000"/>
              </a:lnSpc>
              <a:spcAft>
                <a:spcPts val="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1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Secretary </a:t>
            </a:r>
            <a:r>
              <a:rPr lang="en-US" sz="15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</a:t>
            </a:r>
            <a:endParaRPr lang="en-US" sz="15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05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973" y="266393"/>
            <a:ext cx="3027974" cy="75802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North Seattle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967" y="5703224"/>
            <a:ext cx="1807210" cy="6762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6973" y="1024417"/>
            <a:ext cx="9477875" cy="5665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900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Services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$56,825 Permanent Cut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Unnecessary costs, through Testing Office Restructure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Partial funding of Program Coordinator Position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Unnecessary costs, through Position Turnover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Reduced: Counselor Stipends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Reduced: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Good&amp;Svcs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</a:p>
          <a:p>
            <a:pPr marL="455613" marR="0" lvl="0">
              <a:lnSpc>
                <a:spcPct val="107000"/>
              </a:lnSpc>
              <a:spcBef>
                <a:spcPts val="0"/>
              </a:spcBef>
              <a:buSzPct val="80000"/>
            </a:pPr>
            <a:endParaRPr lang="en-US" sz="2000" i="1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2900">
              <a:lnSpc>
                <a:spcPct val="107000"/>
              </a:lnSpc>
              <a:spcAft>
                <a:spcPts val="8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Services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$351,438 Permanent Cut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IT Specialist 4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Partial funding of </a:t>
            </a:r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Bldg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Grounds Supervisor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50% of Fiscal Specialist 1 position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Eliminated: Unnecessary costs, through Perm Position Turnover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Reduced: Nonstudent Hourly Personnel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Reduced: Goods &amp; </a:t>
            </a:r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Svcs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Travel</a:t>
            </a:r>
          </a:p>
          <a:p>
            <a:pPr marL="455613" marR="0" lvl="0">
              <a:lnSpc>
                <a:spcPct val="107000"/>
              </a:lnSpc>
              <a:spcBef>
                <a:spcPts val="0"/>
              </a:spcBef>
              <a:buSzPct val="80000"/>
            </a:pP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2900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Contingency Reserve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$304,345 Permanent Cut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Eliminated uncommitted operating contingency funds</a:t>
            </a:r>
          </a:p>
          <a:p>
            <a:pPr marR="0" lvl="0" indent="455613">
              <a:lnSpc>
                <a:spcPct val="107000"/>
              </a:lnSpc>
              <a:spcBef>
                <a:spcPts val="0"/>
              </a:spcBef>
              <a:buSzPct val="80000"/>
            </a:pP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957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042" y="247088"/>
            <a:ext cx="3027974" cy="75802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North Seattle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967" y="5703224"/>
            <a:ext cx="1807210" cy="6762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1140" y="1005112"/>
            <a:ext cx="10276387" cy="5514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5613" marR="0" lvl="0">
              <a:lnSpc>
                <a:spcPct val="107000"/>
              </a:lnSpc>
              <a:spcBef>
                <a:spcPts val="0"/>
              </a:spcBef>
              <a:buSzPct val="80000"/>
            </a:pPr>
            <a:endParaRPr lang="en-US" sz="800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$97,799 Permanent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Cut</a:t>
            </a:r>
          </a:p>
          <a:p>
            <a:pPr marL="114300">
              <a:lnSpc>
                <a:spcPct val="107000"/>
              </a:lnSpc>
              <a:buSzPct val="80000"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Permanent Level Cuts Implemented &amp; Requiring Backfill: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$573K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Utilities – $200,000 Permanent Cut</a:t>
            </a:r>
          </a:p>
          <a:p>
            <a:pPr marL="798513" marR="0" lvl="0" indent="-342900">
              <a:lnSpc>
                <a:spcPct val="107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Adjunct Faculty Pool - $373,846 Permanent Cut</a:t>
            </a:r>
          </a:p>
          <a:p>
            <a:pPr marL="455613" marR="0" lvl="0">
              <a:lnSpc>
                <a:spcPct val="107000"/>
              </a:lnSpc>
              <a:spcBef>
                <a:spcPts val="0"/>
              </a:spcBef>
              <a:buSzPct val="80000"/>
            </a:pPr>
            <a:endParaRPr lang="en-US" sz="1000" i="1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4488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Revenue Shifts $3.58M</a:t>
            </a:r>
            <a:endParaRPr lang="en-US" u="sng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Carryforward $1M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Programs Conversions $742K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International Programs Backfill Funds $700K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Running Start Revenues Permanent Allocation $175K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Running Start Revenues Backfill Funds $200K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Indirect Cost Recoveries Permanent Allocation $100K</a:t>
            </a:r>
          </a:p>
          <a:p>
            <a:pPr marL="798513" marR="0" lvl="0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 from Other Revenue Programs Fund Balances $660K</a:t>
            </a:r>
          </a:p>
          <a:p>
            <a:pPr marL="457200" indent="-342900">
              <a:lnSpc>
                <a:spcPct val="107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 / practice changes</a:t>
            </a:r>
          </a:p>
          <a:p>
            <a:pPr marL="798513" indent="-342900">
              <a:lnSpc>
                <a:spcPct val="107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positions reviewed/approved by Cabinet</a:t>
            </a:r>
          </a:p>
          <a:p>
            <a:pPr marL="798513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Strategic, Targeted reductions – no across the board cuts</a:t>
            </a:r>
          </a:p>
          <a:p>
            <a:pPr marL="798513" indent="-342900">
              <a:lnSpc>
                <a:spcPct val="107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 on preserving student facing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041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30" y="336843"/>
            <a:ext cx="3027974" cy="75802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North Seattle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967" y="5703224"/>
            <a:ext cx="1807210" cy="6762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6230" y="1094867"/>
            <a:ext cx="9479982" cy="3963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5613">
              <a:lnSpc>
                <a:spcPct val="107000"/>
              </a:lnSpc>
              <a:buSzPct val="80000"/>
            </a:pPr>
            <a:endParaRPr lang="en-US" sz="900" i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>
              <a:lnSpc>
                <a:spcPct val="107000"/>
              </a:lnSpc>
              <a:spcBef>
                <a:spcPts val="600"/>
              </a:spcBef>
              <a:buSzPct val="80000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you leveraging limited resources to improve student success?</a:t>
            </a:r>
          </a:p>
          <a:p>
            <a:pPr marL="517525" indent="-344488"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tabLst>
                <a:tab pos="112713" algn="l"/>
              </a:tabLst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Learning Center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funded more by College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student fees)</a:t>
            </a:r>
          </a:p>
          <a:p>
            <a:pPr marL="517525" indent="-344488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tabLst>
                <a:tab pos="112713" algn="l"/>
              </a:tabLst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all new applicants within 24 </a:t>
            </a:r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indent="-344488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  <a:tabLst>
                <a:tab pos="112713" algn="l"/>
              </a:tabLst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from South’s Guided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Pathways</a:t>
            </a:r>
          </a:p>
          <a:p>
            <a:pPr marL="114300">
              <a:lnSpc>
                <a:spcPct val="107000"/>
              </a:lnSpc>
              <a:spcAft>
                <a:spcPts val="800"/>
              </a:spcAft>
              <a:buSzPct val="80000"/>
            </a:pPr>
            <a:endParaRPr lang="en-US" sz="900" i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>
              <a:lnSpc>
                <a:spcPct val="107000"/>
              </a:lnSpc>
              <a:spcBef>
                <a:spcPts val="600"/>
              </a:spcBef>
              <a:buSzPct val="80000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process you are following?</a:t>
            </a:r>
          </a:p>
          <a:p>
            <a:pPr marL="517525" marR="0" lvl="0" indent="-344488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Council’s Budget Committee developed principles for budget reductions. </a:t>
            </a:r>
          </a:p>
          <a:p>
            <a:pPr marL="517525" marR="0" lvl="0" indent="-3444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reduction recommendations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President’s Cabinet,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the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leadership team, and the instructional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Deans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517525" marR="0" lvl="0" indent="-344488">
              <a:lnSpc>
                <a:spcPct val="107000"/>
              </a:lnSpc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VPs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guiding principles to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 their decision about how to reach their divisions targets for balancing the budget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46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7238"/>
            <a:ext cx="3536857" cy="69441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South Seattle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31652"/>
            <a:ext cx="8596668" cy="584420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What 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changes have been made or are being considered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?</a:t>
            </a:r>
            <a:endParaRPr lang="en-US" sz="900" b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Instructional Programs</a:t>
            </a:r>
          </a:p>
          <a:p>
            <a:pPr marL="630238"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Continuing to move forward with BAS in Multi-Occupational Trades Leadership and Nursing program </a:t>
            </a:r>
          </a:p>
          <a:p>
            <a:pPr marL="630238" lvl="1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Planning for program review process for next academic year</a:t>
            </a:r>
          </a:p>
          <a:p>
            <a:pPr marL="630238"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Re-allocated vacant FT faculty positions to areas of growth (i.e. moved position from Landscape Horticulture to Academic Transfer</a:t>
            </a:r>
            <a:r>
              <a:rPr lang="en-US" sz="2200" dirty="0" smtClean="0">
                <a:latin typeface="Trebuchet MS" panose="020B0603020202020204" pitchFamily="34" charset="0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900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Staffing </a:t>
            </a:r>
            <a:r>
              <a:rPr lang="en-US" sz="2200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/ organizational structure</a:t>
            </a:r>
          </a:p>
          <a:p>
            <a:pPr marL="630238"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Eliminate Associate VP of Advancement ($114,000)</a:t>
            </a:r>
          </a:p>
          <a:p>
            <a:pPr marL="630238" lvl="1">
              <a:spcBef>
                <a:spcPts val="600"/>
              </a:spcBef>
              <a:spcAft>
                <a:spcPts val="4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Have not refilled vacancies </a:t>
            </a:r>
            <a:r>
              <a:rPr lang="en-US" sz="2200" dirty="0" smtClean="0">
                <a:latin typeface="Trebuchet MS" panose="020B0603020202020204" pitchFamily="34" charset="0"/>
              </a:rPr>
              <a:t>in: </a:t>
            </a:r>
          </a:p>
          <a:p>
            <a:pPr marL="914400" lvl="1" indent="-2841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rebuchet MS" panose="020B0603020202020204" pitchFamily="34" charset="0"/>
              </a:rPr>
              <a:t>Media </a:t>
            </a:r>
            <a:r>
              <a:rPr lang="en-US" sz="1800" dirty="0">
                <a:latin typeface="Trebuchet MS" panose="020B0603020202020204" pitchFamily="34" charset="0"/>
              </a:rPr>
              <a:t>Services Manager ($55,000</a:t>
            </a:r>
            <a:r>
              <a:rPr lang="en-US" sz="1800" dirty="0" smtClean="0">
                <a:latin typeface="Trebuchet MS" panose="020B0603020202020204" pitchFamily="34" charset="0"/>
              </a:rPr>
              <a:t>) </a:t>
            </a:r>
          </a:p>
          <a:p>
            <a:pPr marL="914400" lvl="1" indent="-2841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rebuchet MS" panose="020B0603020202020204" pitchFamily="34" charset="0"/>
              </a:rPr>
              <a:t>Development </a:t>
            </a:r>
            <a:r>
              <a:rPr lang="en-US" sz="1800" dirty="0">
                <a:latin typeface="Trebuchet MS" panose="020B0603020202020204" pitchFamily="34" charset="0"/>
              </a:rPr>
              <a:t>Officer ($44,000</a:t>
            </a:r>
            <a:r>
              <a:rPr lang="en-US" sz="1800" dirty="0" smtClean="0">
                <a:latin typeface="Trebuchet MS" panose="020B0603020202020204" pitchFamily="34" charset="0"/>
              </a:rPr>
              <a:t>) </a:t>
            </a:r>
          </a:p>
          <a:p>
            <a:pPr marL="914400" lvl="1" indent="-284163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rebuchet MS" panose="020B0603020202020204" pitchFamily="34" charset="0"/>
              </a:rPr>
              <a:t>Associate </a:t>
            </a:r>
            <a:r>
              <a:rPr lang="en-US" sz="1800" dirty="0">
                <a:latin typeface="Trebuchet MS" panose="020B0603020202020204" pitchFamily="34" charset="0"/>
              </a:rPr>
              <a:t>Director of Research ($80,000</a:t>
            </a:r>
            <a:r>
              <a:rPr lang="en-US" sz="1800" dirty="0" smtClean="0">
                <a:latin typeface="Trebuchet MS" panose="020B0603020202020204" pitchFamily="34" charset="0"/>
              </a:rPr>
              <a:t>) </a:t>
            </a:r>
          </a:p>
          <a:p>
            <a:pPr marL="914400" lvl="1" indent="-284163">
              <a:spcBef>
                <a:spcPts val="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rebuchet MS" panose="020B0603020202020204" pitchFamily="34" charset="0"/>
              </a:rPr>
              <a:t>Continuing </a:t>
            </a:r>
            <a:r>
              <a:rPr lang="en-US" sz="1800" dirty="0">
                <a:latin typeface="Trebuchet MS" panose="020B0603020202020204" pitchFamily="34" charset="0"/>
              </a:rPr>
              <a:t>Education Manager ($55,000)</a:t>
            </a:r>
          </a:p>
          <a:p>
            <a:pPr marL="630238"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Moving forward to hire Director of Diversity, Equity &amp; Inclusion position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2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Revenue shifting</a:t>
            </a:r>
          </a:p>
          <a:p>
            <a:pPr marL="630238"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rebuchet MS" panose="020B0603020202020204" pitchFamily="34" charset="0"/>
              </a:rPr>
              <a:t>Moving some staff positions on to fee accounts and grant budgets</a:t>
            </a:r>
          </a:p>
          <a:p>
            <a:pPr marL="630238"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rebuchet MS" panose="020B0603020202020204" pitchFamily="34" charset="0"/>
              </a:rPr>
              <a:t>Ensure appropriate cost recovery for rentals and partnerships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2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200" b="1" u="sng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Policy </a:t>
            </a:r>
            <a:r>
              <a:rPr lang="en-US" sz="2200" b="1" u="sng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/ process changes</a:t>
            </a:r>
            <a:endParaRPr lang="en-US" sz="2200" b="1" u="sng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All positions </a:t>
            </a:r>
            <a:r>
              <a:rPr lang="en-US" sz="2200" dirty="0" smtClean="0">
                <a:latin typeface="Trebuchet MS" panose="020B0603020202020204" pitchFamily="34" charset="0"/>
              </a:rPr>
              <a:t>reviewed/approved </a:t>
            </a:r>
            <a:r>
              <a:rPr lang="en-US" sz="2200" dirty="0">
                <a:latin typeface="Trebuchet MS" panose="020B0603020202020204" pitchFamily="34" charset="0"/>
              </a:rPr>
              <a:t>by cabinet</a:t>
            </a:r>
          </a:p>
          <a:p>
            <a:pPr lvl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latin typeface="Trebuchet MS" panose="020B0603020202020204" pitchFamily="34" charset="0"/>
              </a:rPr>
              <a:t>Strategic, targeted reductions -  no across the board cuts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703224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01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17" y="392796"/>
            <a:ext cx="3695883" cy="69441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South Seattle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717" y="1251112"/>
            <a:ext cx="9208539" cy="56068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How are you leveraging limited resources to improve student success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b="1" dirty="0" smtClean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396875" lvl="1" indent="-39687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Moving forward on Guided Pathways work 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Prioritizing investment of time/labor (i.e. creation of program maps, student processes)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396875" lvl="1" indent="-39687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Redirect traditional outreach to targeted efforts and on-boarding students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Increase enrollment through retention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Use of CRM 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396875" lvl="1" indent="-39687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Continuing Completion Coach work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Grant-funded work is ending – shift to other funds to continue service 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396875" lvl="1" indent="-396875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b="1" u="sng" dirty="0">
                <a:solidFill>
                  <a:schemeClr val="accent2">
                    <a:lumMod val="75000"/>
                  </a:schemeClr>
                </a:solidFill>
              </a:rPr>
              <a:t>Expansion of 13th Year Promise Scholarship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Expect additional 100 students for 17-18 year = additional FTE</a:t>
            </a:r>
          </a:p>
          <a:p>
            <a:pPr marL="690563" lvl="2" indent="-29368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$1.5 </a:t>
            </a:r>
            <a:r>
              <a:rPr lang="en-US" sz="1800" dirty="0"/>
              <a:t>million from City of Seattle, $9 million in private funds raised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703224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58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01141"/>
            <a:ext cx="3695883" cy="69441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South Seattle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52923"/>
            <a:ext cx="8596668" cy="466831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What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does the internal process look like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February – Review and approval of Fees 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March 15 – Provide Budget Development Worksheets to departments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March 15-31 – Discuss, plan, complete Budget Development worksheets </a:t>
            </a:r>
          </a:p>
          <a:p>
            <a:pPr marL="517525" lvl="1" indent="-344488">
              <a:spcBef>
                <a:spcPts val="0"/>
              </a:spcBef>
              <a:buClr>
                <a:schemeClr val="accent2">
                  <a:lumMod val="75000"/>
                </a:schemeClr>
              </a:buClr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1400" dirty="0" smtClean="0"/>
              <a:t>(during this time, Business Office available for training)</a:t>
            </a:r>
          </a:p>
          <a:p>
            <a:pPr marL="396875" lvl="1" indent="-336550"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April 5 – Submit Budget Planning sheets to VP or President 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April 10 – Submit Budget Planning sheets to Business Office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April 20 – College Council Budget Hearings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April 24 – College Council submit recommendations to President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April 25 – President’s Cabinet review and approve Budget</a:t>
            </a:r>
          </a:p>
          <a:p>
            <a:pPr marL="396875" lvl="1" indent="-33655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800" dirty="0" smtClean="0"/>
              <a:t>May 2 – Present Budget at SSC Public Hearing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703224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33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172962" cy="78983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District Office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0470"/>
            <a:ext cx="8596668" cy="3880773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Reduction in Purchasing Department ($71,027)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Budget Office re-organization ($18,000)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District-wide Nursing Program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International student processing staffing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Increased costs of doing business (i.e., events, catalog)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Effects of Achieving System Integration TBD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029" y="5820999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4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332" y="744772"/>
            <a:ext cx="5222534" cy="80573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Timeline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072" y="1778926"/>
            <a:ext cx="8355348" cy="3880773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Engage the Board of Trustees in setting policy directions for budget development and financial management (November)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Develop organizational plans and strategies that reflect strategic priorities (January – February)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Develop a preliminary budget (March – April)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Communicate the preliminary budgets to key stakeholders (May)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Budget approval and adoption (June)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807936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217" y="1070776"/>
            <a:ext cx="2701970" cy="78983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Next Steps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217" y="1875159"/>
            <a:ext cx="5795028" cy="3880773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Internal collaboration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Consultant and Task Force recommendations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State Budget finalized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6281" y="5729559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9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7676"/>
            <a:ext cx="8596668" cy="831011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State of Washington Budget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8687"/>
            <a:ext cx="10515600" cy="6813009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Governor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Net result = Seattle Colleges reduction of approximately $2,000,000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No tuition increase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ALL employee COLAs = 6% </a:t>
            </a:r>
          </a:p>
          <a:p>
            <a:pPr marL="457200" lvl="1" indent="0">
              <a:buClr>
                <a:schemeClr val="accent2">
                  <a:lumMod val="75000"/>
                </a:schemeClr>
              </a:buClr>
              <a:buNone/>
            </a:pPr>
            <a:endParaRPr lang="en-US" sz="900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Senate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Net result = Seattle Colleges reduction of approximately $3,000,000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Tuition increase of 2.0% in FY18 &amp; 2.2% in FY19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Faculty COLAs of 5.0%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ALL other employees $500 increase to base salary</a:t>
            </a:r>
          </a:p>
          <a:p>
            <a:pPr marL="457200" lvl="1" indent="0">
              <a:buClr>
                <a:schemeClr val="accent2">
                  <a:lumMod val="75000"/>
                </a:schemeClr>
              </a:buClr>
              <a:buNone/>
            </a:pPr>
            <a:endParaRPr lang="en-US" sz="1000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House of Representatives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Net result = Seattle Colleges reduction of approximately $1,500,000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No tuition increase</a:t>
            </a:r>
          </a:p>
          <a:p>
            <a:pPr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ALL employee COLAs = 6%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0" y="5840025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630" y="609600"/>
            <a:ext cx="5715515" cy="74212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Federal Government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30" y="161435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Department of Education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$11.6 million (currently)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Department of Labor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$9.5 million (currently)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National Science Foundation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$12.9 million (currently)</a:t>
            </a:r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029" y="5912439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968" y="616877"/>
            <a:ext cx="7043383" cy="758024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SBCTC Allocation Model changes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968" y="1549540"/>
            <a:ext cx="7466110" cy="2467069"/>
          </a:xfrm>
        </p:spPr>
        <p:txBody>
          <a:bodyPr/>
          <a:lstStyle/>
          <a:p>
            <a:pPr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FY1718 Impact </a:t>
            </a:r>
          </a:p>
          <a:p>
            <a:pPr marL="630238"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Reduction of approximately $1,000,000 </a:t>
            </a:r>
          </a:p>
          <a:p>
            <a:pPr marL="457200" lvl="1" indent="0">
              <a:buClr>
                <a:schemeClr val="accent2">
                  <a:lumMod val="75000"/>
                </a:schemeClr>
              </a:buClr>
              <a:buNone/>
            </a:pPr>
            <a:endParaRPr lang="en-US" sz="1800" dirty="0" smtClean="0"/>
          </a:p>
          <a:p>
            <a:pPr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Potential Performance Based Funding changes </a:t>
            </a:r>
          </a:p>
          <a:p>
            <a:pPr marL="630238" lvl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/>
              <a:t>Negative impact on Seattle Colleges (and other urban districts)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0" y="5834062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42" y="609600"/>
            <a:ext cx="7130847" cy="836986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Seattle Colleges Enrollment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3" y="1446586"/>
            <a:ext cx="6153664" cy="3698745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1368458" y="5364720"/>
            <a:ext cx="7275953" cy="1123545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2009-10: 15,845 FTES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2015-16: 13,436 FTES</a:t>
            </a: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29DD1"/>
              </a:buClr>
              <a:buSzPct val="80000"/>
              <a:buFont typeface="Wingdings 2"/>
              <a:buNone/>
              <a:tabLst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</a:rPr>
              <a:t>Note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</a:rPr>
              <a:t>: Seattle Colleges “counted” International FTES in 2013-14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811990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1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42" y="609600"/>
            <a:ext cx="7130847" cy="836986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Seattle Colleges Enrollment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713187" y="5403522"/>
            <a:ext cx="7250074" cy="1123545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2014-15: 3,006 FTES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2015-16: </a:t>
            </a:r>
            <a:r>
              <a:rPr lang="en-US" sz="1800" dirty="0" smtClean="0">
                <a:solidFill>
                  <a:sysClr val="windowText" lastClr="000000"/>
                </a:solidFill>
                <a:latin typeface="Trebuchet MS" panose="020B0603020202020204" pitchFamily="34" charset="0"/>
              </a:rPr>
              <a:t>2,708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 FTES</a:t>
            </a: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29DD1"/>
              </a:buClr>
              <a:buSzPct val="80000"/>
              <a:buFont typeface="Wingdings 2"/>
              <a:buNone/>
              <a:tabLst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</a:rPr>
              <a:t>Note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 pitchFamily="34" charset="0"/>
              </a:rPr>
              <a:t>: Seattle Colleges “counted” International FTES in 2013-14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811990"/>
            <a:ext cx="1807210" cy="676275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915984"/>
              </p:ext>
            </p:extLst>
          </p:nvPr>
        </p:nvGraphicFramePr>
        <p:xfrm>
          <a:off x="1928846" y="1407784"/>
          <a:ext cx="6524625" cy="399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526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363" y="609600"/>
            <a:ext cx="3035925" cy="82163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Local Issues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363" y="1500245"/>
            <a:ext cx="8401215" cy="3609387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Increasing fixed costs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Decreasing class size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Integration vs. Differentiation impacts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err="1" smtClean="0"/>
              <a:t>ctcLink</a:t>
            </a:r>
            <a:endParaRPr lang="en-US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$15 / hour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Faculty / staff contract costs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Faculty / staff recruitment and retention challenges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Satellite sites funding: SVI, Seattle Maritime, Health Education Center, Wood Technology Center, &amp; Georgetown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841" y="5794873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Process challenges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001" y="1532037"/>
            <a:ext cx="8596668" cy="4331847"/>
          </a:xfrm>
        </p:spPr>
        <p:txBody>
          <a:bodyPr>
            <a:normAutofit/>
          </a:bodyPr>
          <a:lstStyle/>
          <a:p>
            <a:pPr marL="741363" indent="-285750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  <a:tabLst>
                <a:tab pos="571500" algn="l"/>
              </a:tabLst>
            </a:pPr>
            <a:r>
              <a:rPr lang="en-US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Uncertainty on 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final budget allocation</a:t>
            </a:r>
          </a:p>
          <a:p>
            <a:pPr marL="741363" indent="-285750">
              <a:lnSpc>
                <a:spcPct val="107000"/>
              </a:lnSpc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  <a:tabLst>
                <a:tab pos="571500" algn="l"/>
              </a:tabLst>
            </a:pP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Uncertainty of impacts of Achieving System Integration initiative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Concern about job loss from employees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Reliance on outside funding (grants/contracts/etc.) comes with increased cost for compliance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endParaRPr lang="en-US" sz="1800" dirty="0">
              <a:solidFill>
                <a:schemeClr val="tx1"/>
              </a:solidFill>
            </a:endParaRPr>
          </a:p>
          <a:p>
            <a:pPr marL="798513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571500" algn="l"/>
              </a:tabLst>
            </a:pPr>
            <a:endParaRPr lang="en-US" sz="16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715" y="5794873"/>
            <a:ext cx="180721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507</TotalTime>
  <Words>1288</Words>
  <Application>Microsoft Office PowerPoint</Application>
  <PresentationFormat>Widescreen</PresentationFormat>
  <Paragraphs>254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Trebuchet MS</vt:lpstr>
      <vt:lpstr>Wingdings</vt:lpstr>
      <vt:lpstr>Wingdings 2</vt:lpstr>
      <vt:lpstr>Wingdings 3</vt:lpstr>
      <vt:lpstr>Facet</vt:lpstr>
      <vt:lpstr>Seattle Colleges Budget Planning Fiscal Year 2017-18</vt:lpstr>
      <vt:lpstr>Timeline</vt:lpstr>
      <vt:lpstr>State of Washington Budget </vt:lpstr>
      <vt:lpstr>Federal Government</vt:lpstr>
      <vt:lpstr>SBCTC Allocation Model changes</vt:lpstr>
      <vt:lpstr>Seattle Colleges Enrollment</vt:lpstr>
      <vt:lpstr>Seattle Colleges Enrollment</vt:lpstr>
      <vt:lpstr>Local Issues</vt:lpstr>
      <vt:lpstr>Process challenges</vt:lpstr>
      <vt:lpstr>Seattle Central / SVI</vt:lpstr>
      <vt:lpstr>Seattle Central / SVI</vt:lpstr>
      <vt:lpstr>North Seattle </vt:lpstr>
      <vt:lpstr>North Seattle </vt:lpstr>
      <vt:lpstr>North Seattle</vt:lpstr>
      <vt:lpstr>North Seattle</vt:lpstr>
      <vt:lpstr>South Seattle</vt:lpstr>
      <vt:lpstr>South Seattle</vt:lpstr>
      <vt:lpstr>South Seattle</vt:lpstr>
      <vt:lpstr>District Office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Buttleman, Kurt</dc:creator>
  <cp:lastModifiedBy>Stephens, David</cp:lastModifiedBy>
  <cp:revision>68</cp:revision>
  <dcterms:created xsi:type="dcterms:W3CDTF">2017-03-29T18:46:25Z</dcterms:created>
  <dcterms:modified xsi:type="dcterms:W3CDTF">2017-04-19T21:09:23Z</dcterms:modified>
</cp:coreProperties>
</file>